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4"/>
  </p:notesMasterIdLst>
  <p:sldIdLst>
    <p:sldId id="256" r:id="rId2"/>
    <p:sldId id="257" r:id="rId3"/>
    <p:sldId id="259" r:id="rId4"/>
    <p:sldId id="260" r:id="rId5"/>
    <p:sldId id="262" r:id="rId6"/>
    <p:sldId id="263" r:id="rId7"/>
    <p:sldId id="265" r:id="rId8"/>
    <p:sldId id="264" r:id="rId9"/>
    <p:sldId id="266" r:id="rId10"/>
    <p:sldId id="267" r:id="rId11"/>
    <p:sldId id="268" r:id="rId12"/>
    <p:sldId id="261"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9" autoAdjust="0"/>
    <p:restoredTop sz="94684" autoAdjust="0"/>
  </p:normalViewPr>
  <p:slideViewPr>
    <p:cSldViewPr>
      <p:cViewPr varScale="1">
        <p:scale>
          <a:sx n="48" d="100"/>
          <a:sy n="48" d="100"/>
        </p:scale>
        <p:origin x="-1146" y="-90"/>
      </p:cViewPr>
      <p:guideLst>
        <p:guide orient="horz" pos="2160"/>
        <p:guide pos="2880"/>
      </p:guideLst>
    </p:cSldViewPr>
  </p:slideViewPr>
  <p:outlineViewPr>
    <p:cViewPr>
      <p:scale>
        <a:sx n="33" d="100"/>
        <a:sy n="33" d="100"/>
      </p:scale>
      <p:origin x="0" y="6768"/>
    </p:cViewPr>
  </p:outlin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31E0BDC-2E99-4B36-BFF7-7E300D54DC89}" type="datetimeFigureOut">
              <a:rPr lang="en-GB" smtClean="0"/>
              <a:pPr/>
              <a:t>22/02/2012</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C001A19-479D-4AFB-9EEA-988FC1BABDBC}" type="slidenum">
              <a:rPr lang="en-GB" smtClean="0"/>
              <a:pPr/>
              <a:t>‹#›</a:t>
            </a:fld>
            <a:endParaRPr lang="en-GB"/>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GB" dirty="0" smtClean="0"/>
              <a:t>Vitamin supplements can be taken to increase overall consumption but do not over consume</a:t>
            </a:r>
          </a:p>
          <a:p>
            <a:endParaRPr lang="en-GB" dirty="0"/>
          </a:p>
        </p:txBody>
      </p:sp>
      <p:sp>
        <p:nvSpPr>
          <p:cNvPr id="4" name="Slide Number Placeholder 3"/>
          <p:cNvSpPr>
            <a:spLocks noGrp="1"/>
          </p:cNvSpPr>
          <p:nvPr>
            <p:ph type="sldNum" sz="quarter" idx="10"/>
          </p:nvPr>
        </p:nvSpPr>
        <p:spPr/>
        <p:txBody>
          <a:bodyPr/>
          <a:lstStyle/>
          <a:p>
            <a:fld id="{5C001A19-479D-4AFB-9EEA-988FC1BABDBC}" type="slidenum">
              <a:rPr lang="en-GB" smtClean="0"/>
              <a:pPr/>
              <a:t>3</a:t>
            </a:fld>
            <a:endParaRPr lang="en-GB"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GB" dirty="0" smtClean="0"/>
              <a:t>High levels of free</a:t>
            </a:r>
            <a:r>
              <a:rPr lang="en-GB" baseline="0" dirty="0" smtClean="0"/>
              <a:t> radicals are found in fried and grilled food</a:t>
            </a:r>
            <a:endParaRPr lang="en-GB" dirty="0"/>
          </a:p>
        </p:txBody>
      </p:sp>
      <p:sp>
        <p:nvSpPr>
          <p:cNvPr id="4" name="Slide Number Placeholder 3"/>
          <p:cNvSpPr>
            <a:spLocks noGrp="1"/>
          </p:cNvSpPr>
          <p:nvPr>
            <p:ph type="sldNum" sz="quarter" idx="10"/>
          </p:nvPr>
        </p:nvSpPr>
        <p:spPr/>
        <p:txBody>
          <a:bodyPr/>
          <a:lstStyle/>
          <a:p>
            <a:fld id="{5C001A19-479D-4AFB-9EEA-988FC1BABDBC}" type="slidenum">
              <a:rPr lang="en-GB" smtClean="0"/>
              <a:pPr/>
              <a:t>4</a:t>
            </a:fld>
            <a:endParaRPr lang="en-GB"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A90E44B-6B10-49F3-96C7-E6DDF6E20878}" type="datetimeFigureOut">
              <a:rPr lang="en-GB" smtClean="0"/>
              <a:pPr/>
              <a:t>22/02/2012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4EE85A3-724D-4DFF-B200-85D0B260B45F}" type="slidenum">
              <a:rPr lang="en-GB" smtClean="0"/>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A90E44B-6B10-49F3-96C7-E6DDF6E20878}" type="datetimeFigureOut">
              <a:rPr lang="en-GB" smtClean="0"/>
              <a:pPr/>
              <a:t>22/02/2012</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4EE85A3-724D-4DFF-B200-85D0B260B45F}" type="slidenum">
              <a:rPr lang="en-GB" smtClean="0"/>
              <a:pPr/>
              <a:t>‹#›</a:t>
            </a:fld>
            <a:endParaRPr lang="en-GB"/>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smtClean="0"/>
              <a:t>Content for Anti-oxidant video</a:t>
            </a:r>
            <a:endParaRPr lang="en-GB" dirty="0"/>
          </a:p>
        </p:txBody>
      </p:sp>
      <p:sp>
        <p:nvSpPr>
          <p:cNvPr id="3" name="Subtitle 2"/>
          <p:cNvSpPr>
            <a:spLocks noGrp="1"/>
          </p:cNvSpPr>
          <p:nvPr>
            <p:ph type="subTitle" idx="1"/>
          </p:nvPr>
        </p:nvSpPr>
        <p:spPr/>
        <p:txBody>
          <a:bodyPr/>
          <a:lstStyle/>
          <a:p>
            <a:endParaRPr lang="en-GB"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5821363"/>
          </a:xfrm>
        </p:spPr>
        <p:txBody>
          <a:bodyPr>
            <a:normAutofit lnSpcReduction="10000"/>
          </a:bodyPr>
          <a:lstStyle/>
          <a:p>
            <a:pPr>
              <a:buNone/>
            </a:pPr>
            <a:endParaRPr lang="en-SG" dirty="0" smtClean="0"/>
          </a:p>
          <a:p>
            <a:pPr>
              <a:buNone/>
            </a:pPr>
            <a:endParaRPr lang="en-SG" dirty="0" smtClean="0"/>
          </a:p>
          <a:p>
            <a:r>
              <a:rPr lang="en-SG" dirty="0" smtClean="0"/>
              <a:t>Sorghum </a:t>
            </a:r>
            <a:r>
              <a:rPr lang="en-SG" dirty="0" smtClean="0"/>
              <a:t>bran, cocoa powder, and cinnamon are rich sources of </a:t>
            </a:r>
            <a:r>
              <a:rPr lang="en-SG" dirty="0" err="1" smtClean="0"/>
              <a:t>procyanidins</a:t>
            </a:r>
            <a:endParaRPr lang="en-SG" dirty="0" smtClean="0"/>
          </a:p>
          <a:p>
            <a:r>
              <a:rPr lang="en-SG" dirty="0" smtClean="0"/>
              <a:t>Lutein - found in high concentration in spinach, kale, Swiss chard, collard greens, beet and mustard greens, endive, red pepper and okra</a:t>
            </a:r>
            <a:endParaRPr lang="en-US" dirty="0" smtClean="0"/>
          </a:p>
          <a:p>
            <a:r>
              <a:rPr lang="en-SG" dirty="0" smtClean="0"/>
              <a:t>Typical cooked vegetables rich in antioxidants are artichokes, cabbage, broccoli, asparagus, avocados, beetroot and spinach.</a:t>
            </a:r>
            <a:endParaRPr lang="en-US" dirty="0" smtClean="0"/>
          </a:p>
          <a:p>
            <a:endParaRPr lang="en-US" dirty="0"/>
          </a:p>
        </p:txBody>
      </p:sp>
      <p:sp>
        <p:nvSpPr>
          <p:cNvPr id="4" name="Title 1"/>
          <p:cNvSpPr>
            <a:spLocks noGrp="1"/>
          </p:cNvSpPr>
          <p:nvPr>
            <p:ph type="title"/>
          </p:nvPr>
        </p:nvSpPr>
        <p:spPr>
          <a:xfrm>
            <a:off x="457200" y="274638"/>
            <a:ext cx="8229600" cy="1143000"/>
          </a:xfrm>
        </p:spPr>
        <p:txBody>
          <a:bodyPr/>
          <a:lstStyle/>
          <a:p>
            <a:r>
              <a:rPr lang="en-GB" dirty="0" smtClean="0"/>
              <a:t>Sources of antioxidants (cont’d)</a:t>
            </a:r>
            <a:endParaRPr lang="en-GB"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5668963"/>
          </a:xfrm>
        </p:spPr>
        <p:txBody>
          <a:bodyPr>
            <a:normAutofit lnSpcReduction="10000"/>
          </a:bodyPr>
          <a:lstStyle/>
          <a:p>
            <a:endParaRPr lang="en-SG" dirty="0" smtClean="0"/>
          </a:p>
          <a:p>
            <a:endParaRPr lang="en-SG" dirty="0" smtClean="0"/>
          </a:p>
          <a:p>
            <a:r>
              <a:rPr lang="en-SG" dirty="0" smtClean="0"/>
              <a:t>Deeply </a:t>
            </a:r>
            <a:r>
              <a:rPr lang="en-SG" dirty="0" smtClean="0"/>
              <a:t>pigmented fruits like cranberries, blueberries, plums, blackberries, raspberries, strawberries, blackcurrants, figs, cherries, guava, oranges, mango, grape juice and pomegranate </a:t>
            </a:r>
            <a:r>
              <a:rPr lang="en-SG" dirty="0" smtClean="0"/>
              <a:t>juice</a:t>
            </a:r>
            <a:endParaRPr lang="en-US" dirty="0" smtClean="0"/>
          </a:p>
          <a:p>
            <a:r>
              <a:rPr lang="en-SG" dirty="0" smtClean="0"/>
              <a:t>Nuts are a moderate source of polyphenol antioxidants. Typical nuts are pecans, walnuts, hazelnuts, pistachio, almonds, cashew nuts, macadamia nuts and peanut butter.</a:t>
            </a:r>
            <a:endParaRPr lang="en-US" dirty="0" smtClean="0"/>
          </a:p>
          <a:p>
            <a:endParaRPr lang="en-GB" dirty="0"/>
          </a:p>
        </p:txBody>
      </p:sp>
      <p:sp>
        <p:nvSpPr>
          <p:cNvPr id="4" name="Title 1"/>
          <p:cNvSpPr>
            <a:spLocks noGrp="1"/>
          </p:cNvSpPr>
          <p:nvPr>
            <p:ph type="title"/>
          </p:nvPr>
        </p:nvSpPr>
        <p:spPr>
          <a:xfrm>
            <a:off x="457200" y="274638"/>
            <a:ext cx="8229600" cy="1143000"/>
          </a:xfrm>
        </p:spPr>
        <p:txBody>
          <a:bodyPr/>
          <a:lstStyle/>
          <a:p>
            <a:r>
              <a:rPr lang="en-GB" dirty="0" smtClean="0"/>
              <a:t>Sources of antioxidants (cont’d)</a:t>
            </a:r>
            <a:endParaRPr lang="en-GB"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Sources</a:t>
            </a:r>
            <a:endParaRPr lang="en-GB" dirty="0"/>
          </a:p>
        </p:txBody>
      </p:sp>
      <p:sp>
        <p:nvSpPr>
          <p:cNvPr id="3" name="Content Placeholder 2"/>
          <p:cNvSpPr>
            <a:spLocks noGrp="1"/>
          </p:cNvSpPr>
          <p:nvPr>
            <p:ph idx="1"/>
          </p:nvPr>
        </p:nvSpPr>
        <p:spPr/>
        <p:txBody>
          <a:bodyPr>
            <a:normAutofit lnSpcReduction="10000"/>
          </a:bodyPr>
          <a:lstStyle/>
          <a:p>
            <a:r>
              <a:rPr lang="en-US" dirty="0"/>
              <a:t>en.wikipedia.org/wiki/</a:t>
            </a:r>
            <a:r>
              <a:rPr lang="en-US" b="1" dirty="0"/>
              <a:t>Antioxidant</a:t>
            </a:r>
          </a:p>
          <a:p>
            <a:r>
              <a:rPr lang="en-US" dirty="0"/>
              <a:t>health.howstuffworks.com/wellness/food-nutrition/facts/antioxidant.htm</a:t>
            </a:r>
          </a:p>
          <a:p>
            <a:r>
              <a:rPr lang="en-US" dirty="0"/>
              <a:t>http://krishnamarine.hubpages.com/hub/Types-of-Antioxidants</a:t>
            </a:r>
          </a:p>
          <a:p>
            <a:r>
              <a:rPr lang="en-US" dirty="0"/>
              <a:t>http://www.mayoclinic.org/medical-edge-newspaper-2009/jun-05b.html</a:t>
            </a:r>
          </a:p>
          <a:p>
            <a:r>
              <a:rPr lang="en-SG" dirty="0" smtClean="0"/>
              <a:t>http://en.wikipedia.org/wiki/List_of_antioxidants_in_food</a:t>
            </a:r>
            <a:endParaRPr lang="en-GB"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What are anti-oxidants?</a:t>
            </a:r>
            <a:endParaRPr lang="en-GB" dirty="0"/>
          </a:p>
        </p:txBody>
      </p:sp>
      <p:sp>
        <p:nvSpPr>
          <p:cNvPr id="3" name="Content Placeholder 2"/>
          <p:cNvSpPr>
            <a:spLocks noGrp="1"/>
          </p:cNvSpPr>
          <p:nvPr>
            <p:ph idx="1"/>
          </p:nvPr>
        </p:nvSpPr>
        <p:spPr/>
        <p:txBody>
          <a:bodyPr>
            <a:normAutofit lnSpcReduction="10000"/>
          </a:bodyPr>
          <a:lstStyle/>
          <a:p>
            <a:r>
              <a:rPr lang="en-GB" dirty="0" smtClean="0"/>
              <a:t>Oxygen is an essential chemical for your </a:t>
            </a:r>
            <a:r>
              <a:rPr lang="en-GB" dirty="0" smtClean="0"/>
              <a:t>growth and metabolism; </a:t>
            </a:r>
            <a:r>
              <a:rPr lang="en-GB" dirty="0" smtClean="0"/>
              <a:t>at the same time, processes caused by oxygen known as oxidation produce free radicals, which have the potential to harm or even kill cells, such as that of your brain, heart, liver, etc.</a:t>
            </a:r>
          </a:p>
          <a:p>
            <a:r>
              <a:rPr lang="en-GB" dirty="0" smtClean="0"/>
              <a:t>Anti-oxidants serve to eliminate such free radicals and maintain equilibrium in your body.</a:t>
            </a:r>
            <a:endParaRPr lang="en-GB"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Benefits of anti-oxidants</a:t>
            </a:r>
            <a:endParaRPr lang="en-GB" dirty="0"/>
          </a:p>
        </p:txBody>
      </p:sp>
      <p:sp>
        <p:nvSpPr>
          <p:cNvPr id="3" name="Content Placeholder 2"/>
          <p:cNvSpPr>
            <a:spLocks noGrp="1"/>
          </p:cNvSpPr>
          <p:nvPr>
            <p:ph idx="1"/>
          </p:nvPr>
        </p:nvSpPr>
        <p:spPr/>
        <p:txBody>
          <a:bodyPr>
            <a:normAutofit lnSpcReduction="10000"/>
          </a:bodyPr>
          <a:lstStyle/>
          <a:p>
            <a:r>
              <a:rPr lang="en-GB" dirty="0" smtClean="0"/>
              <a:t>Free radicals can cause a variety of neurodegenerative diseases such as oxidative stress, which then leads to Alzheimer's disease, stroke, cancer and eventually death.</a:t>
            </a:r>
          </a:p>
          <a:p>
            <a:r>
              <a:rPr lang="en-GB" dirty="0" smtClean="0"/>
              <a:t>Antioxidants not only prevent these, but also slow down the aging process in your body.</a:t>
            </a:r>
          </a:p>
          <a:p>
            <a:r>
              <a:rPr lang="en-GB" dirty="0" smtClean="0"/>
              <a:t>Of course, it is unwise to over consume such anti-oxidants in processed forms as at critically high levels they may act as pro-oxidants.</a:t>
            </a:r>
            <a:endParaRPr lang="en-GB"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Types and sources of antioxidants</a:t>
            </a:r>
            <a:endParaRPr lang="en-GB" dirty="0"/>
          </a:p>
        </p:txBody>
      </p:sp>
      <p:sp>
        <p:nvSpPr>
          <p:cNvPr id="3" name="Content Placeholder 2"/>
          <p:cNvSpPr>
            <a:spLocks noGrp="1"/>
          </p:cNvSpPr>
          <p:nvPr>
            <p:ph idx="1"/>
          </p:nvPr>
        </p:nvSpPr>
        <p:spPr/>
        <p:txBody>
          <a:bodyPr>
            <a:normAutofit/>
          </a:bodyPr>
          <a:lstStyle/>
          <a:p>
            <a:r>
              <a:rPr lang="en-GB" dirty="0" smtClean="0"/>
              <a:t>Vitamins A, C, D, E (found in fruits such as berries, beans, and vegetable oils)</a:t>
            </a:r>
          </a:p>
          <a:p>
            <a:pPr lvl="0"/>
            <a:r>
              <a:rPr lang="en-US" dirty="0"/>
              <a:t>Selenium, magnesium, chromium, zinc (trace </a:t>
            </a:r>
            <a:r>
              <a:rPr lang="en-US" dirty="0" smtClean="0"/>
              <a:t>minerals generally found in food</a:t>
            </a:r>
            <a:r>
              <a:rPr lang="en-US" dirty="0" smtClean="0"/>
              <a:t>)</a:t>
            </a:r>
          </a:p>
          <a:p>
            <a:r>
              <a:rPr lang="en-SG" dirty="0" smtClean="0"/>
              <a:t>Astaxanthin - found naturally in red algae and animals higher in the marine food chain. It is a red pigment familiarly recognized in crustacean shells and salmon flesh/roe.</a:t>
            </a:r>
            <a:endParaRPr lang="en-US" dirty="0" smtClean="0"/>
          </a:p>
          <a:p>
            <a:pPr lvl="0"/>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Sources of antioxidants (cont’d)</a:t>
            </a:r>
            <a:endParaRPr lang="en-GB" dirty="0"/>
          </a:p>
        </p:txBody>
      </p:sp>
      <p:sp>
        <p:nvSpPr>
          <p:cNvPr id="3" name="Content Placeholder 2"/>
          <p:cNvSpPr>
            <a:spLocks noGrp="1"/>
          </p:cNvSpPr>
          <p:nvPr>
            <p:ph idx="1"/>
          </p:nvPr>
        </p:nvSpPr>
        <p:spPr/>
        <p:txBody>
          <a:bodyPr>
            <a:normAutofit fontScale="92500"/>
          </a:bodyPr>
          <a:lstStyle/>
          <a:p>
            <a:r>
              <a:rPr lang="en-SG" dirty="0" smtClean="0"/>
              <a:t>Lycopene - found in high concentration in cooked red tomato products like canned tomatoes, tomato sauce, tomato juice and garden cocktails, </a:t>
            </a:r>
            <a:r>
              <a:rPr lang="en-SG" dirty="0" smtClean="0"/>
              <a:t>guava </a:t>
            </a:r>
            <a:r>
              <a:rPr lang="en-SG" dirty="0" smtClean="0"/>
              <a:t>and watermelons.</a:t>
            </a:r>
            <a:endParaRPr lang="en-US" dirty="0" smtClean="0"/>
          </a:p>
          <a:p>
            <a:r>
              <a:rPr lang="en-SG" dirty="0" smtClean="0"/>
              <a:t>Zeaxanthin - best sources are kale, collard greens, spinach, turnip greens, spinach, Swiss chard, mustard and beet greens, corn, and broccoli</a:t>
            </a:r>
            <a:endParaRPr lang="en-US" dirty="0" smtClean="0"/>
          </a:p>
          <a:p>
            <a:r>
              <a:rPr lang="en-SG" dirty="0" smtClean="0"/>
              <a:t>Flavonoids </a:t>
            </a:r>
            <a:r>
              <a:rPr lang="en-SG" dirty="0" smtClean="0"/>
              <a:t>are present in many berries, as well as in coffee and tea.</a:t>
            </a:r>
            <a:endParaRPr lang="en-US" dirty="0" smtClean="0"/>
          </a:p>
          <a:p>
            <a:endParaRPr lang="en-GB"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Sources of antioxidants (cont’d)</a:t>
            </a:r>
            <a:endParaRPr lang="en-GB" dirty="0"/>
          </a:p>
        </p:txBody>
      </p:sp>
      <p:sp>
        <p:nvSpPr>
          <p:cNvPr id="3" name="Content Placeholder 2"/>
          <p:cNvSpPr>
            <a:spLocks noGrp="1"/>
          </p:cNvSpPr>
          <p:nvPr>
            <p:ph idx="1"/>
          </p:nvPr>
        </p:nvSpPr>
        <p:spPr/>
        <p:txBody>
          <a:bodyPr>
            <a:normAutofit lnSpcReduction="10000"/>
          </a:bodyPr>
          <a:lstStyle/>
          <a:p>
            <a:r>
              <a:rPr lang="en-SG" dirty="0" smtClean="0"/>
              <a:t>Myricetin - walnuts are a rich source</a:t>
            </a:r>
            <a:endParaRPr lang="en-US" dirty="0" smtClean="0"/>
          </a:p>
          <a:p>
            <a:r>
              <a:rPr lang="en-SG" dirty="0" smtClean="0"/>
              <a:t>Isoflavone phytoestrogens - found primarily in soy, peanuts, and other members of the </a:t>
            </a:r>
            <a:endParaRPr lang="en-US" dirty="0" smtClean="0"/>
          </a:p>
          <a:p>
            <a:r>
              <a:rPr lang="en-SG" dirty="0" smtClean="0"/>
              <a:t>Resveratrol - found in the skins of dark-</a:t>
            </a:r>
            <a:r>
              <a:rPr lang="en-SG" dirty="0" err="1" smtClean="0"/>
              <a:t>colored</a:t>
            </a:r>
            <a:r>
              <a:rPr lang="en-SG" dirty="0" smtClean="0"/>
              <a:t> grapes, and concentrated in red wine.</a:t>
            </a:r>
            <a:endParaRPr lang="en-US" dirty="0" smtClean="0"/>
          </a:p>
          <a:p>
            <a:r>
              <a:rPr lang="en-SG" dirty="0" smtClean="0"/>
              <a:t>Chlorogenic acid - found in high concentration in coffee (more concentrated in </a:t>
            </a:r>
            <a:r>
              <a:rPr lang="en-SG" dirty="0" err="1" smtClean="0"/>
              <a:t>robusta</a:t>
            </a:r>
            <a:r>
              <a:rPr lang="en-SG" dirty="0" smtClean="0"/>
              <a:t> than </a:t>
            </a:r>
            <a:r>
              <a:rPr lang="en-SG" dirty="0" err="1" smtClean="0"/>
              <a:t>arabica</a:t>
            </a:r>
            <a:r>
              <a:rPr lang="en-SG" dirty="0" smtClean="0"/>
              <a:t> beans), blueberries and tomatoes. Produced from </a:t>
            </a:r>
            <a:r>
              <a:rPr lang="en-SG" dirty="0" err="1" smtClean="0"/>
              <a:t>esterification</a:t>
            </a:r>
            <a:r>
              <a:rPr lang="en-SG" dirty="0" smtClean="0"/>
              <a:t> of </a:t>
            </a:r>
            <a:r>
              <a:rPr lang="en-SG" dirty="0" err="1" smtClean="0"/>
              <a:t>caffeic</a:t>
            </a:r>
            <a:r>
              <a:rPr lang="en-SG" dirty="0" smtClean="0"/>
              <a:t> acid.</a:t>
            </a:r>
            <a:endParaRPr lang="en-US" dirty="0" smtClean="0"/>
          </a:p>
          <a:p>
            <a:endParaRPr lang="en-GB"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Sources of antioxidants (cont’d)</a:t>
            </a:r>
            <a:endParaRPr lang="en-GB" dirty="0"/>
          </a:p>
        </p:txBody>
      </p:sp>
      <p:sp>
        <p:nvSpPr>
          <p:cNvPr id="3" name="Content Placeholder 2"/>
          <p:cNvSpPr>
            <a:spLocks noGrp="1"/>
          </p:cNvSpPr>
          <p:nvPr>
            <p:ph idx="1"/>
          </p:nvPr>
        </p:nvSpPr>
        <p:spPr/>
        <p:txBody>
          <a:bodyPr>
            <a:normAutofit fontScale="92500"/>
          </a:bodyPr>
          <a:lstStyle/>
          <a:p>
            <a:r>
              <a:rPr lang="en-SG" dirty="0" smtClean="0"/>
              <a:t>Gallic acid - found in gallnuts, sumac, witch hazel, tea leaves, oak bark, and many other plants.</a:t>
            </a:r>
            <a:endParaRPr lang="en-US" dirty="0" smtClean="0"/>
          </a:p>
          <a:p>
            <a:r>
              <a:rPr lang="en-SG" dirty="0" smtClean="0"/>
              <a:t>Gallotannins - </a:t>
            </a:r>
            <a:r>
              <a:rPr lang="en-SG" dirty="0" err="1" smtClean="0"/>
              <a:t>hydrolyzable</a:t>
            </a:r>
            <a:r>
              <a:rPr lang="en-SG" dirty="0" smtClean="0"/>
              <a:t> tannin polymer formed when </a:t>
            </a:r>
            <a:r>
              <a:rPr lang="en-SG" dirty="0" err="1" smtClean="0"/>
              <a:t>gallic</a:t>
            </a:r>
            <a:r>
              <a:rPr lang="en-SG" dirty="0" smtClean="0"/>
              <a:t> acid, a polyphenol monomer, esterifies and binds with the hydroxyl group of a </a:t>
            </a:r>
            <a:r>
              <a:rPr lang="en-SG" dirty="0" err="1" smtClean="0"/>
              <a:t>polyol</a:t>
            </a:r>
            <a:r>
              <a:rPr lang="en-SG" dirty="0" smtClean="0"/>
              <a:t> carbohydrate such as glucose.</a:t>
            </a:r>
            <a:endParaRPr lang="en-US" dirty="0" smtClean="0"/>
          </a:p>
          <a:p>
            <a:r>
              <a:rPr lang="en-SG" dirty="0" smtClean="0"/>
              <a:t>Rosmarinic acid - found in high concentration in rosemary, oregano, lemon balm, sage, and marjoram.</a:t>
            </a:r>
            <a:endParaRPr lang="en-US" dirty="0" smtClean="0"/>
          </a:p>
          <a:p>
            <a:endParaRPr lang="en-GB"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89037"/>
            <a:ext cx="8229600" cy="5668963"/>
          </a:xfrm>
        </p:spPr>
        <p:txBody>
          <a:bodyPr>
            <a:normAutofit fontScale="92500" lnSpcReduction="10000"/>
          </a:bodyPr>
          <a:lstStyle/>
          <a:p>
            <a:endParaRPr lang="en-SG" dirty="0" smtClean="0"/>
          </a:p>
          <a:p>
            <a:r>
              <a:rPr lang="en-SG" dirty="0" smtClean="0"/>
              <a:t>Cinnamic </a:t>
            </a:r>
            <a:r>
              <a:rPr lang="en-SG" dirty="0" smtClean="0"/>
              <a:t>acid and its derivatives, such as </a:t>
            </a:r>
            <a:r>
              <a:rPr lang="en-SG" dirty="0" err="1" smtClean="0"/>
              <a:t>ferulic</a:t>
            </a:r>
            <a:r>
              <a:rPr lang="en-SG" dirty="0" smtClean="0"/>
              <a:t> acid - found in seeds of plants such as in brown rice, whole wheat and oats, as well as in coffee, apple, artichoke, peanut, orange and pineapple.</a:t>
            </a:r>
            <a:endParaRPr lang="en-US" dirty="0" smtClean="0"/>
          </a:p>
          <a:p>
            <a:r>
              <a:rPr lang="en-SG" dirty="0" err="1" smtClean="0"/>
              <a:t>Ellagic</a:t>
            </a:r>
            <a:r>
              <a:rPr lang="en-SG" dirty="0" smtClean="0"/>
              <a:t> acid - found in high concentration in raspberry and strawberry, and in ester form in red wine tannins.</a:t>
            </a:r>
            <a:endParaRPr lang="en-US" dirty="0" smtClean="0"/>
          </a:p>
          <a:p>
            <a:r>
              <a:rPr lang="en-SG" dirty="0" smtClean="0"/>
              <a:t>Ellagitannins - </a:t>
            </a:r>
            <a:r>
              <a:rPr lang="en-SG" dirty="0" err="1" smtClean="0"/>
              <a:t>hydrolyzable</a:t>
            </a:r>
            <a:r>
              <a:rPr lang="en-SG" dirty="0" smtClean="0"/>
              <a:t> tannin polymer formed when </a:t>
            </a:r>
            <a:r>
              <a:rPr lang="en-SG" dirty="0" err="1" smtClean="0"/>
              <a:t>ellagic</a:t>
            </a:r>
            <a:r>
              <a:rPr lang="en-SG" dirty="0" smtClean="0"/>
              <a:t> acid, a polyphenol monomer, esterifies and binds with the hydroxyl group of a </a:t>
            </a:r>
            <a:r>
              <a:rPr lang="en-SG" dirty="0" err="1" smtClean="0"/>
              <a:t>polyol</a:t>
            </a:r>
            <a:r>
              <a:rPr lang="en-SG" dirty="0" smtClean="0"/>
              <a:t> carbohydrate such as glucose.</a:t>
            </a:r>
            <a:endParaRPr lang="en-US" dirty="0" smtClean="0"/>
          </a:p>
          <a:p>
            <a:endParaRPr lang="en-GB" dirty="0"/>
          </a:p>
        </p:txBody>
      </p:sp>
      <p:sp>
        <p:nvSpPr>
          <p:cNvPr id="4" name="Title 1"/>
          <p:cNvSpPr>
            <a:spLocks noGrp="1"/>
          </p:cNvSpPr>
          <p:nvPr>
            <p:ph type="title"/>
          </p:nvPr>
        </p:nvSpPr>
        <p:spPr>
          <a:xfrm>
            <a:off x="457200" y="274638"/>
            <a:ext cx="8229600" cy="1143000"/>
          </a:xfrm>
        </p:spPr>
        <p:txBody>
          <a:bodyPr/>
          <a:lstStyle/>
          <a:p>
            <a:r>
              <a:rPr lang="en-GB" dirty="0" smtClean="0"/>
              <a:t>Sources of antioxidants (cont’d)</a:t>
            </a:r>
            <a:endParaRPr lang="en-GB"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1341437"/>
            <a:ext cx="9144000" cy="5516563"/>
          </a:xfrm>
        </p:spPr>
        <p:txBody>
          <a:bodyPr>
            <a:normAutofit/>
          </a:bodyPr>
          <a:lstStyle/>
          <a:p>
            <a:endParaRPr lang="en-SG" dirty="0" smtClean="0"/>
          </a:p>
          <a:p>
            <a:r>
              <a:rPr lang="en-SG" dirty="0" smtClean="0"/>
              <a:t>Salicylic </a:t>
            </a:r>
            <a:r>
              <a:rPr lang="en-SG" dirty="0" smtClean="0"/>
              <a:t>acid - found in most vegetables, fruits, and herbs; but most abundantly in the bark of willow trees, from where it was extracted for use in the early manufacture of aspirin</a:t>
            </a:r>
            <a:r>
              <a:rPr lang="en-SG" dirty="0" smtClean="0"/>
              <a:t>.</a:t>
            </a:r>
            <a:endParaRPr lang="en-US" dirty="0" smtClean="0"/>
          </a:p>
          <a:p>
            <a:r>
              <a:rPr lang="en-SG" dirty="0" smtClean="0"/>
              <a:t>Capsaicin - the </a:t>
            </a:r>
            <a:r>
              <a:rPr lang="en-SG" dirty="0" smtClean="0"/>
              <a:t>active </a:t>
            </a:r>
            <a:r>
              <a:rPr lang="en-SG" dirty="0" smtClean="0"/>
              <a:t>component of </a:t>
            </a:r>
            <a:r>
              <a:rPr lang="en-SG" dirty="0" err="1" smtClean="0"/>
              <a:t>chili</a:t>
            </a:r>
            <a:r>
              <a:rPr lang="en-SG" dirty="0" smtClean="0"/>
              <a:t> peppers</a:t>
            </a:r>
          </a:p>
          <a:p>
            <a:r>
              <a:rPr lang="en-SG" dirty="0" smtClean="0"/>
              <a:t>Fructose, which is found abundantly in fruits, significantly elevates uric acid levels in humans, and thus indirectly increases antioxidant capacity. </a:t>
            </a:r>
          </a:p>
          <a:p>
            <a:endParaRPr lang="en-US" dirty="0" smtClean="0"/>
          </a:p>
          <a:p>
            <a:endParaRPr lang="en-GB" dirty="0"/>
          </a:p>
        </p:txBody>
      </p:sp>
      <p:sp>
        <p:nvSpPr>
          <p:cNvPr id="4" name="Title 1"/>
          <p:cNvSpPr>
            <a:spLocks noGrp="1"/>
          </p:cNvSpPr>
          <p:nvPr>
            <p:ph type="title"/>
          </p:nvPr>
        </p:nvSpPr>
        <p:spPr>
          <a:xfrm>
            <a:off x="457200" y="274638"/>
            <a:ext cx="8229600" cy="1143000"/>
          </a:xfrm>
        </p:spPr>
        <p:txBody>
          <a:bodyPr/>
          <a:lstStyle/>
          <a:p>
            <a:r>
              <a:rPr lang="en-GB" dirty="0" smtClean="0"/>
              <a:t>Sources of antioxidants (cont’d)</a:t>
            </a:r>
            <a:endParaRPr lang="en-GB"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537</TotalTime>
  <Words>799</Words>
  <Application>Microsoft Office PowerPoint</Application>
  <PresentationFormat>On-screen Show (4:3)</PresentationFormat>
  <Paragraphs>56</Paragraphs>
  <Slides>12</Slides>
  <Notes>2</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Content for Anti-oxidant video</vt:lpstr>
      <vt:lpstr>What are anti-oxidants?</vt:lpstr>
      <vt:lpstr>Benefits of anti-oxidants</vt:lpstr>
      <vt:lpstr>Types and sources of antioxidants</vt:lpstr>
      <vt:lpstr>Sources of antioxidants (cont’d)</vt:lpstr>
      <vt:lpstr>Sources of antioxidants (cont’d)</vt:lpstr>
      <vt:lpstr>Sources of antioxidants (cont’d)</vt:lpstr>
      <vt:lpstr>Sources of antioxidants (cont’d)</vt:lpstr>
      <vt:lpstr>Sources of antioxidants (cont’d)</vt:lpstr>
      <vt:lpstr>Sources of antioxidants (cont’d)</vt:lpstr>
      <vt:lpstr>Sources of antioxidants (cont’d)</vt:lpstr>
      <vt:lpstr>Sources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Content for Anti-oxidant video</dc:title>
  <dc:creator>Andres</dc:creator>
  <cp:lastModifiedBy>Andres</cp:lastModifiedBy>
  <cp:revision>11</cp:revision>
  <dcterms:created xsi:type="dcterms:W3CDTF">2012-02-12T05:37:23Z</dcterms:created>
  <dcterms:modified xsi:type="dcterms:W3CDTF">2012-02-22T06:35:11Z</dcterms:modified>
</cp:coreProperties>
</file>

<file path=docProps/thumbnail.jpeg>
</file>